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5"/>
  </p:notesMasterIdLst>
  <p:sldIdLst>
    <p:sldId id="260" r:id="rId2"/>
    <p:sldId id="301" r:id="rId3"/>
    <p:sldId id="304" r:id="rId4"/>
    <p:sldId id="302" r:id="rId5"/>
    <p:sldId id="306" r:id="rId6"/>
    <p:sldId id="311" r:id="rId7"/>
    <p:sldId id="305" r:id="rId8"/>
    <p:sldId id="307" r:id="rId9"/>
    <p:sldId id="308" r:id="rId10"/>
    <p:sldId id="309" r:id="rId11"/>
    <p:sldId id="310" r:id="rId12"/>
    <p:sldId id="313" r:id="rId13"/>
    <p:sldId id="312" r:id="rId14"/>
  </p:sldIdLst>
  <p:sldSz cx="12192000" cy="6858000"/>
  <p:notesSz cx="6858000" cy="9144000"/>
  <p:embeddedFontLst>
    <p:embeddedFont>
      <p:font typeface="Martian Mono" panose="020B0009020000000004" charset="0"/>
      <p:regular r:id="rId16"/>
      <p:bold r:id="rId17"/>
    </p:embeddedFont>
    <p:embeddedFont>
      <p:font typeface="Ubuntu" panose="020B060402020202020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  <a:srgbClr val="23A3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300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19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009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1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815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411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323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72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505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002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020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79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504498" y="1176302"/>
            <a:ext cx="741228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Преемственность между дошкольным и начальным общим образованием     в формировании функциональной грамотности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51076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Скитневская Любовь Юрьевна,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преподаватель кафедры дошкольного         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и начального образования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-5546" y="0"/>
            <a:ext cx="12192000" cy="1443789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01753" y="244840"/>
            <a:ext cx="100812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Педагогические условия для формирования предпосылок функциональной грамотности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414522" y="2047794"/>
            <a:ext cx="11351863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изменение развивающей предметно-пространственной среды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использование практических методов обучения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создание педагогом ситуации практического применения знаний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акцент на групповые формы работы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позиция педагога как партнёра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привлечение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264333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-5546" y="0"/>
            <a:ext cx="12192000" cy="1443789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01753" y="244840"/>
            <a:ext cx="100812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Для формирования предпосылок функциональной грамотности важно 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01753" y="1947741"/>
            <a:ext cx="9920815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совершенствование методик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применение современных развивающих образовательных технологий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повышение квалификации педагогов, направленной  на формирование предпосылок функциональной грамотности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вовлечение родителей в образовательный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647079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-5546" y="0"/>
            <a:ext cx="12192000" cy="1443789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01753" y="244840"/>
            <a:ext cx="10588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Курсы повышения квалификации МАОУ ДПО ИПК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982572" y="-345164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1">
            <a:extLst>
              <a:ext uri="{FF2B5EF4-FFF2-40B4-BE49-F238E27FC236}">
                <a16:creationId xmlns:a16="http://schemas.microsoft.com/office/drawing/2014/main" id="{E42CB395-2B97-4CE7-A9ED-FE718E33C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720840"/>
            <a:ext cx="858316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Формирование предпосылок функциональной грамотности у детей старшего дошкольного возраста (очно-заочно, 72 часа) 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dirty="0">
                <a:solidFill>
                  <a:srgbClr val="7030A0"/>
                </a:solidFill>
                <a:latin typeface="Arial" panose="020B0604020202020204" pitchFamily="34" charset="0"/>
              </a:rPr>
              <a:t>Современные аспекты использования образовательных технологий в деятельности педагога дошкольной образовательной организации (очно-заочно, 108 часов)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dirty="0">
                <a:solidFill>
                  <a:srgbClr val="385723"/>
                </a:solidFill>
                <a:latin typeface="Arial" panose="020B0604020202020204" pitchFamily="34" charset="0"/>
              </a:rPr>
              <a:t>Проектирование занятий и режимных процессов в соответствии с требованиями ФГОС ДО и ФОП ДО (очно-заочно, 72 часа)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Развитие инженерно-технического мышления у детей дошкольного возраста в условиях реализации ФГОС ДО (заочно, 72 часа) </a:t>
            </a:r>
            <a:endParaRPr lang="ru-RU" alt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E67BFF-D5CC-4402-BA5E-E3222B2CF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7531" y="3437647"/>
            <a:ext cx="2541564" cy="25415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B7DE615F-3ED9-418F-8971-144DAB32C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313" y="1800321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784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504498" y="1176302"/>
            <a:ext cx="741228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Преемственность между дошкольным и начальным общим образованием     в формировании функциональной грамотности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51076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Скитневская Любовь Юрьевна,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преподаватель кафедры дошкольного         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и начального образования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210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972273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481139" y="1809980"/>
            <a:ext cx="11181471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55E8"/>
                </a:solidFill>
                <a:latin typeface="Ubuntu" panose="020B0504030602030204" pitchFamily="34" charset="0"/>
              </a:rPr>
              <a:t>Функциональная грамотность </a:t>
            </a:r>
            <a:r>
              <a:rPr lang="ru-RU" sz="3200" dirty="0">
                <a:latin typeface="Ubuntu" panose="020B0504030602030204" pitchFamily="34" charset="0"/>
              </a:rPr>
              <a:t>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</a:t>
            </a:r>
          </a:p>
          <a:p>
            <a:endParaRPr lang="ru-RU" sz="3200" dirty="0">
              <a:latin typeface="Ubuntu" panose="020B0504030602030204" pitchFamily="34" charset="0"/>
            </a:endParaRPr>
          </a:p>
          <a:p>
            <a:pPr algn="r"/>
            <a:r>
              <a:rPr lang="ru-RU" sz="3200" dirty="0">
                <a:latin typeface="Ubuntu" panose="020B0504030602030204" pitchFamily="34" charset="0"/>
              </a:rPr>
              <a:t>А.А. Леонтьев</a:t>
            </a:r>
          </a:p>
        </p:txBody>
      </p:sp>
      <p:sp>
        <p:nvSpPr>
          <p:cNvPr id="14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447203" y="-411508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45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58428" y="301470"/>
            <a:ext cx="8742284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Функциональная грамотность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164420"/>
              </p:ext>
            </p:extLst>
          </p:nvPr>
        </p:nvGraphicFramePr>
        <p:xfrm>
          <a:off x="657727" y="2160089"/>
          <a:ext cx="10749528" cy="3870960"/>
        </p:xfrm>
        <a:graphic>
          <a:graphicData uri="http://schemas.openxmlformats.org/drawingml/2006/table">
            <a:tbl>
              <a:tblPr firstRow="1" bandRow="1"/>
              <a:tblGrid>
                <a:gridCol w="5374764">
                  <a:extLst>
                    <a:ext uri="{9D8B030D-6E8A-4147-A177-3AD203B41FA5}">
                      <a16:colId xmlns:a16="http://schemas.microsoft.com/office/drawing/2014/main" val="627711352"/>
                    </a:ext>
                  </a:extLst>
                </a:gridCol>
                <a:gridCol w="5374764">
                  <a:extLst>
                    <a:ext uri="{9D8B030D-6E8A-4147-A177-3AD203B41FA5}">
                      <a16:colId xmlns:a16="http://schemas.microsoft.com/office/drawing/2014/main" val="1916359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32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  <a:sym typeface="Arial"/>
                        </a:rPr>
                        <a:t>Предметная группа компонентов</a:t>
                      </a:r>
                    </a:p>
                    <a:p>
                      <a:pPr algn="ctr"/>
                      <a:endParaRPr lang="ru-RU" sz="3200" b="1" kern="1200" dirty="0">
                        <a:solidFill>
                          <a:srgbClr val="0055E8"/>
                        </a:solidFill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Интегративная группа компонентов</a:t>
                      </a:r>
                    </a:p>
                    <a:p>
                      <a:pPr algn="ctr"/>
                      <a:endParaRPr lang="ru-RU" sz="3200" b="1" kern="1200" dirty="0">
                        <a:solidFill>
                          <a:srgbClr val="0055E8"/>
                        </a:solidFill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507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Языковая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Читательская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53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Естественно-научная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Информационная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22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Математическая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Коммуникативная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971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Литературная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Социальная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573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836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394259" y="4439"/>
            <a:ext cx="94395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Отличительные черты школьника с развитой функциональной грамотностью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879268" y="1871331"/>
            <a:ext cx="10577354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</a:rPr>
              <a:t>успешно решает различные бытовые проблемы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  <a:ea typeface="Moniqa Black" pitchFamily="2" charset="0"/>
              </a:rPr>
              <a:t>умеет общаться и находить выход из различных социальных ситуаций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>
              <a:latin typeface="Ubuntu" panose="020B0504030602030204" pitchFamily="34" charset="0"/>
              <a:ea typeface="Moniqa Blac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  <a:ea typeface="Moniqa Black" pitchFamily="2" charset="0"/>
              </a:rPr>
              <a:t>использует базовые навыки чтения и письма для построения коммуникации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>
              <a:latin typeface="Ubuntu" panose="020B0504030602030204" pitchFamily="34" charset="0"/>
              <a:ea typeface="Moniqa Blac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Ubuntu" panose="020B0504030602030204" pitchFamily="34" charset="0"/>
                <a:ea typeface="Moniqa Black" pitchFamily="2" charset="0"/>
              </a:rPr>
              <a:t>выстраивает </a:t>
            </a:r>
            <a:r>
              <a:rPr lang="ru-RU" sz="3200" dirty="0" err="1">
                <a:latin typeface="Ubuntu" panose="020B0504030602030204" pitchFamily="34" charset="0"/>
                <a:ea typeface="Moniqa Black" pitchFamily="2" charset="0"/>
              </a:rPr>
              <a:t>межпредметные</a:t>
            </a:r>
            <a:r>
              <a:rPr lang="ru-RU" sz="3200" dirty="0">
                <a:latin typeface="Ubuntu" panose="020B0504030602030204" pitchFamily="34" charset="0"/>
                <a:ea typeface="Moniqa Black" pitchFamily="2" charset="0"/>
              </a:rPr>
              <a:t> связи</a:t>
            </a:r>
          </a:p>
        </p:txBody>
      </p:sp>
    </p:spTree>
    <p:extLst>
      <p:ext uri="{BB962C8B-B14F-4D97-AF65-F5344CB8AC3E}">
        <p14:creationId xmlns:p14="http://schemas.microsoft.com/office/powerpoint/2010/main" val="338328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802105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58428" y="0"/>
            <a:ext cx="8742284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Преемственность ДО и НОО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43284" y="-566954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008589"/>
              </p:ext>
            </p:extLst>
          </p:nvPr>
        </p:nvGraphicFramePr>
        <p:xfrm>
          <a:off x="240631" y="972272"/>
          <a:ext cx="11710738" cy="5730240"/>
        </p:xfrm>
        <a:graphic>
          <a:graphicData uri="http://schemas.openxmlformats.org/drawingml/2006/table">
            <a:tbl>
              <a:tblPr firstRow="1" bandRow="1"/>
              <a:tblGrid>
                <a:gridCol w="6978317">
                  <a:extLst>
                    <a:ext uri="{9D8B030D-6E8A-4147-A177-3AD203B41FA5}">
                      <a16:colId xmlns:a16="http://schemas.microsoft.com/office/drawing/2014/main" val="627711352"/>
                    </a:ext>
                  </a:extLst>
                </a:gridCol>
                <a:gridCol w="4732421">
                  <a:extLst>
                    <a:ext uri="{9D8B030D-6E8A-4147-A177-3AD203B41FA5}">
                      <a16:colId xmlns:a16="http://schemas.microsoft.com/office/drawing/2014/main" val="1916359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  <a:sym typeface="Arial"/>
                        </a:rPr>
                        <a:t>ФГОС НОО (п.34.2)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ФГОС ДО (п.1.6)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507555"/>
                  </a:ext>
                </a:extLst>
              </a:tr>
              <a:tr h="1483360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В целях обеспечения реализации программы начального общего образования должны создаваться условия, обеспечивающие 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возможность</a:t>
                      </a:r>
                      <a:r>
                        <a:rPr lang="ru-RU" sz="2400" b="1" kern="1200" baseline="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формирования функциональной грамотности 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обучающихся (способности решать учебные задачи и жизненные проблемные ситуации на основе сформированных предметных, </a:t>
                      </a:r>
                      <a:r>
                        <a:rPr lang="ru-RU" sz="2400" kern="1200" dirty="0" err="1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метапредметных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 и универсальных способов деятельности), включающей овладение ключевыми компетенциями, составляющими основу готовности к успешному взаимодействию с изменяющимся миром и дальнейшему успешному образованию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обеспечение преемственности 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целей, задач и содержания образования, реализуемых в рамках образовательных </a:t>
                      </a:r>
                      <a:r>
                        <a:rPr lang="ru-RU" sz="2400" b="1" kern="1200" dirty="0">
                          <a:solidFill>
                            <a:srgbClr val="0055E8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программ различных уровней 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(далее – преемственность основных образовательных программ дошкольного и начального общего образования)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53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06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90512" y="271283"/>
            <a:ext cx="9439551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Преемственность ДО и НОО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352926" y="1660717"/>
            <a:ext cx="11612170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Общие положение</a:t>
            </a:r>
          </a:p>
          <a:p>
            <a:pPr marL="514350" indent="-514350">
              <a:buAutoNum type="arabicPeriod" startAt="12"/>
            </a:pPr>
            <a:r>
              <a:rPr lang="ru-RU" sz="2800" dirty="0">
                <a:latin typeface="Ubuntu" panose="020B0504030602030204" pitchFamily="34" charset="0"/>
              </a:rPr>
              <a:t>При соблюдении требований к реализации Программ </a:t>
            </a:r>
          </a:p>
          <a:p>
            <a:r>
              <a:rPr lang="ru-RU" sz="2800" dirty="0">
                <a:latin typeface="Ubuntu" panose="020B0504030602030204" pitchFamily="34" charset="0"/>
              </a:rPr>
              <a:t>и создании единой образовательной среды создается основа для преемственности уровней дошкольного и начального общего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>
              <a:latin typeface="Ubuntu" panose="020B0504030602030204" pitchFamily="34" charset="0"/>
              <a:ea typeface="Moniqa Black" pitchFamily="2" charset="0"/>
            </a:endParaRPr>
          </a:p>
          <a:p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14.2.	Цель Федеральной программы достигается через решение следующих задач:</a:t>
            </a:r>
          </a:p>
          <a:p>
            <a:r>
              <a:rPr lang="ru-RU" sz="2800" dirty="0">
                <a:latin typeface="Ubuntu" panose="020B0504030602030204" pitchFamily="34" charset="0"/>
                <a:ea typeface="Moniqa Black" pitchFamily="2" charset="0"/>
              </a:rPr>
              <a:t>… достижение детьми на этапе завершения ДО уровня развития, необходимого и достаточного для успешного освоения ими образовательных программ начального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760728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850232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0" y="9617"/>
            <a:ext cx="10998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Планируемые результаты на этапе завершения освоения образовательной программы ФОП ДО (п.15.4)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48286" y="991409"/>
            <a:ext cx="11695428" cy="550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ребёнок способен решать адекватные возрасту интеллектуальные, творческие          и личностные задачи; </a:t>
            </a:r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применять накопленный опыт </a:t>
            </a:r>
            <a:r>
              <a:rPr lang="ru-RU" sz="2200" dirty="0">
                <a:latin typeface="Ubuntu" panose="020B0504030602030204" pitchFamily="34" charset="0"/>
              </a:rPr>
              <a:t>для осуществления различных видов детской деятельности, принимать собственные решения                 и проявлять инициативу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ребёнок </a:t>
            </a:r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знает и осмысленно воспринимает литературные произведения </a:t>
            </a:r>
            <a:r>
              <a:rPr lang="ru-RU" sz="2200" dirty="0">
                <a:latin typeface="Ubuntu" panose="020B0504030602030204" pitchFamily="34" charset="0"/>
              </a:rPr>
              <a:t>различных жанров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ребёнок </a:t>
            </a:r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способен применять в жизненных и игровых ситуациях знания                  </a:t>
            </a:r>
            <a:r>
              <a:rPr lang="ru-RU" sz="2200" dirty="0">
                <a:latin typeface="Ubuntu" panose="020B0504030602030204" pitchFamily="34" charset="0"/>
              </a:rPr>
              <a:t>о количестве, форме, величине предметов, пространстве и времени, умения считать, измерять, сравнивать, вычислять и тому подобное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ребёнок </a:t>
            </a:r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имеет разнообразные познавательные умения</a:t>
            </a:r>
            <a:r>
              <a:rPr lang="ru-RU" sz="2200" dirty="0">
                <a:latin typeface="Ubuntu" panose="020B0504030602030204" pitchFamily="34" charset="0"/>
              </a:rPr>
              <a:t>: определяет противоречия, формулирует задачу исследования, использует разные способы и средства проверки предположений: сравнение с эталонами, классификацию, систематизацию, некоторые цифровые средства и другое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ребёнок способен планировать свои действия, направленные на достижение конкретной цели; </a:t>
            </a:r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демонстрирует сформированные предпосылки к учебной деятельности и элементы готовности к школьному обучению</a:t>
            </a:r>
          </a:p>
        </p:txBody>
      </p:sp>
    </p:spTree>
    <p:extLst>
      <p:ext uri="{BB962C8B-B14F-4D97-AF65-F5344CB8AC3E}">
        <p14:creationId xmlns:p14="http://schemas.microsoft.com/office/powerpoint/2010/main" val="351895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-10988"/>
            <a:ext cx="12192000" cy="1110807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27848" y="59288"/>
            <a:ext cx="8742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Формирование предпосылок функциональной грамотности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28224" y="1325853"/>
            <a:ext cx="5097755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Математическая грамотность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математического мышления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умение решать простые практические задачи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логического мышления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5678905" y="1325853"/>
            <a:ext cx="6160170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Естественно-научная грамотность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формирование представлений                     о человеке и его здоровье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формирование основ экологической культуры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исследовательских навыков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28222" y="3706323"/>
            <a:ext cx="6140493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Социально-коммуникативная грамотность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умение общаться с другими людьми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умение работать в команде и соблюдать правила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</a:t>
            </a:r>
            <a:r>
              <a:rPr lang="ru-RU" sz="2200" dirty="0" err="1">
                <a:latin typeface="Ubuntu" panose="020B0504030602030204" pitchFamily="34" charset="0"/>
              </a:rPr>
              <a:t>эмпатии</a:t>
            </a:r>
            <a:endParaRPr lang="ru-RU" sz="2200" dirty="0">
              <a:latin typeface="Ubuntu" panose="020B05040306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формирование основ гражданственности и патриотизма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6737684" y="3706323"/>
            <a:ext cx="5101392" cy="2831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Читательская грамотность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интереса к чтению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навыков понимания текста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развитие умения рассуждать         о прочитанном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Ubuntu" panose="020B0504030602030204" pitchFamily="34" charset="0"/>
              </a:rPr>
              <a:t>расширение кругозора                         и словарного запаса</a:t>
            </a:r>
            <a:endParaRPr lang="ru-RU" sz="2200" b="1" dirty="0">
              <a:solidFill>
                <a:srgbClr val="0055E8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435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099819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58428" y="135049"/>
            <a:ext cx="8742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Составляющие предпосылок функциональной грамотности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28222" y="1401289"/>
            <a:ext cx="11736874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коммуникативность </a:t>
            </a:r>
            <a:r>
              <a:rPr lang="ru-RU" sz="2800" dirty="0">
                <a:latin typeface="Ubuntu" panose="020B0504030602030204" pitchFamily="34" charset="0"/>
              </a:rPr>
              <a:t>проявляется в умении слушать и понимать других, выражать свои мысли и чувства, задавать вопросы, вступать в диалог, договариваться, разрешать конфликты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креативность </a:t>
            </a:r>
            <a:r>
              <a:rPr lang="ru-RU" sz="2800" dirty="0">
                <a:latin typeface="Ubuntu" panose="020B0504030602030204" pitchFamily="34" charset="0"/>
              </a:rPr>
              <a:t>проявляется в умении придумывать что-то новое, находить нестандартные решения, использовать предметы не по назначению, проявлять фантазию и воображение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критическое мышление </a:t>
            </a:r>
            <a:r>
              <a:rPr lang="ru-RU" sz="2800" dirty="0">
                <a:latin typeface="Ubuntu" panose="020B0504030602030204" pitchFamily="34" charset="0"/>
              </a:rPr>
              <a:t>проявляется в умении задавать вопросы «Почему?», «Зачем?», «Как?», анализировать ситуации, находить причины и следствия, делать выводы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55E8"/>
                </a:solidFill>
                <a:latin typeface="Ubuntu" panose="020B0504030602030204" pitchFamily="34" charset="0"/>
              </a:rPr>
              <a:t>координация (кооперация) </a:t>
            </a:r>
            <a:r>
              <a:rPr lang="ru-RU" sz="2800" dirty="0">
                <a:latin typeface="Ubuntu" panose="020B0504030602030204" pitchFamily="34" charset="0"/>
              </a:rPr>
              <a:t>проявляется в умении работать вместе с другими детьми, договариваться, распределять роли, помогать друг другу, уважать чужое мнение</a:t>
            </a:r>
          </a:p>
        </p:txBody>
      </p:sp>
    </p:spTree>
    <p:extLst>
      <p:ext uri="{BB962C8B-B14F-4D97-AF65-F5344CB8AC3E}">
        <p14:creationId xmlns:p14="http://schemas.microsoft.com/office/powerpoint/2010/main" val="3248073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885</Words>
  <Application>Microsoft Office PowerPoint</Application>
  <PresentationFormat>Широкоэкранный</PresentationFormat>
  <Paragraphs>127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Aptos</vt:lpstr>
      <vt:lpstr>Martian Mono</vt:lpstr>
      <vt:lpstr>Arial</vt:lpstr>
      <vt:lpstr>Wingdings</vt:lpstr>
      <vt:lpstr>Ubuntu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User</cp:lastModifiedBy>
  <cp:revision>74</cp:revision>
  <dcterms:created xsi:type="dcterms:W3CDTF">2025-08-11T06:32:47Z</dcterms:created>
  <dcterms:modified xsi:type="dcterms:W3CDTF">2025-08-27T04:24:29Z</dcterms:modified>
</cp:coreProperties>
</file>